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712" r:id="rId2"/>
    <p:sldId id="716" r:id="rId3"/>
    <p:sldId id="724" r:id="rId4"/>
    <p:sldId id="727" r:id="rId5"/>
    <p:sldId id="723" r:id="rId6"/>
    <p:sldId id="717" r:id="rId7"/>
    <p:sldId id="728" r:id="rId8"/>
    <p:sldId id="729" r:id="rId9"/>
    <p:sldId id="718" r:id="rId10"/>
    <p:sldId id="730" r:id="rId11"/>
    <p:sldId id="731" r:id="rId12"/>
    <p:sldId id="725" r:id="rId13"/>
    <p:sldId id="719" r:id="rId14"/>
    <p:sldId id="720" r:id="rId15"/>
    <p:sldId id="733" r:id="rId16"/>
    <p:sldId id="732" r:id="rId1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FBF1A0D-0111-EA32-7C67-5ECFFA57ECF9}"/>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sz="1000">
                <a:latin typeface="Arial" panose="020B0604020202020204" pitchFamily="34" charset="0"/>
                <a:cs typeface="Arial" panose="020B0604020202020204" pitchFamily="34" charset="0"/>
              </a:rPr>
              <a:t>Class – The Life Of Christ (336)</a:t>
            </a:r>
          </a:p>
        </p:txBody>
      </p:sp>
      <p:sp>
        <p:nvSpPr>
          <p:cNvPr id="3" name="Date Placeholder 2">
            <a:extLst>
              <a:ext uri="{FF2B5EF4-FFF2-40B4-BE49-F238E27FC236}">
                <a16:creationId xmlns:a16="http://schemas.microsoft.com/office/drawing/2014/main" id="{F057490F-A508-5431-269B-E8C754732421}"/>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11/30/2022 pm</a:t>
            </a:r>
          </a:p>
        </p:txBody>
      </p:sp>
      <p:sp>
        <p:nvSpPr>
          <p:cNvPr id="4" name="Footer Placeholder 3">
            <a:extLst>
              <a:ext uri="{FF2B5EF4-FFF2-40B4-BE49-F238E27FC236}">
                <a16:creationId xmlns:a16="http://schemas.microsoft.com/office/drawing/2014/main" id="{2546E251-FB92-571E-722F-3DC7FF327968}"/>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F458535D-F5A7-8B1B-4F29-4B0B7E96BE8B}"/>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95FE6377-9904-42FB-8E15-98ED3169DA6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243469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a:t>Class – The Life Of Christ (336)</a:t>
            </a:r>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11/30/2022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4FFED7E6-6670-4E55-A5F9-3DD626B863CF}" type="slidenum">
              <a:rPr lang="en-US" smtClean="0"/>
              <a:t>‹#›</a:t>
            </a:fld>
            <a:endParaRPr lang="en-US"/>
          </a:p>
        </p:txBody>
      </p:sp>
    </p:spTree>
    <p:extLst>
      <p:ext uri="{BB962C8B-B14F-4D97-AF65-F5344CB8AC3E}">
        <p14:creationId xmlns:p14="http://schemas.microsoft.com/office/powerpoint/2010/main" val="230695947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05287408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365308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53261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72353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49220368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136811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4135710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81681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264945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20623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8CE1DC73-61C9-405E-8322-F48E24BD0DFF}" type="datetimeFigureOut">
              <a:rPr lang="en-US" smtClean="0"/>
              <a:t>12/3/2022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4063369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E1DC73-61C9-405E-8322-F48E24BD0DFF}" type="datetimeFigureOut">
              <a:rPr lang="en-US" smtClean="0"/>
              <a:t>12/3/2022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8876116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17640"/>
            <a:ext cx="8229600" cy="1646605"/>
          </a:xfrm>
        </p:spPr>
        <p:txBody>
          <a:bodyPr>
            <a:spAutoFit/>
          </a:bodyPr>
          <a:lstStyle/>
          <a:p>
            <a:r>
              <a:rPr lang="en-US" sz="4900" dirty="0">
                <a:solidFill>
                  <a:schemeClr val="bg1"/>
                </a:solidFill>
                <a:effectLst>
                  <a:outerShdw blurRad="50800" dist="38100" dir="2700000" algn="tl" rotWithShape="0">
                    <a:prstClr val="black">
                      <a:alpha val="40000"/>
                    </a:prstClr>
                  </a:outerShdw>
                </a:effectLst>
              </a:rPr>
              <a:t>The Last Week </a:t>
            </a:r>
            <a:br>
              <a:rPr lang="en-US" sz="4900" dirty="0">
                <a:solidFill>
                  <a:schemeClr val="bg1"/>
                </a:solidFill>
                <a:effectLst>
                  <a:outerShdw blurRad="50800" dist="38100" dir="2700000" algn="tl" rotWithShape="0">
                    <a:prstClr val="black">
                      <a:alpha val="40000"/>
                    </a:prstClr>
                  </a:outerShdw>
                </a:effectLst>
              </a:rPr>
            </a:br>
            <a:r>
              <a:rPr lang="en-US" sz="4900" dirty="0">
                <a:solidFill>
                  <a:schemeClr val="bg1"/>
                </a:solidFill>
                <a:effectLst>
                  <a:outerShdw blurRad="50800" dist="38100" dir="2700000" algn="tl" rotWithShape="0">
                    <a:prstClr val="black">
                      <a:alpha val="40000"/>
                    </a:prstClr>
                  </a:outerShdw>
                </a:effectLst>
              </a:rPr>
              <a:t>Of Jesus’ Life</a:t>
            </a:r>
            <a:endParaRPr lang="en-US" dirty="0">
              <a:solidFill>
                <a:schemeClr val="bg1"/>
              </a:solidFill>
            </a:endParaRPr>
          </a:p>
        </p:txBody>
      </p:sp>
      <p:sp>
        <p:nvSpPr>
          <p:cNvPr id="3" name="Subtitle 2"/>
          <p:cNvSpPr>
            <a:spLocks noGrp="1"/>
          </p:cNvSpPr>
          <p:nvPr>
            <p:ph type="subTitle" idx="1"/>
          </p:nvPr>
        </p:nvSpPr>
        <p:spPr>
          <a:xfrm>
            <a:off x="1370816" y="3200400"/>
            <a:ext cx="6400800" cy="1277273"/>
          </a:xfrm>
        </p:spPr>
        <p:txBody>
          <a:bodyPr>
            <a:spAutoFit/>
          </a:bodyPr>
          <a:lstStyle/>
          <a:p>
            <a:r>
              <a:rPr lang="en-US" sz="3600" b="1" dirty="0">
                <a:solidFill>
                  <a:schemeClr val="tx1"/>
                </a:solidFill>
              </a:rPr>
              <a:t>The Resurrection (continued)</a:t>
            </a:r>
          </a:p>
          <a:p>
            <a:r>
              <a:rPr lang="en-US" sz="3600" dirty="0">
                <a:solidFill>
                  <a:schemeClr val="tx1"/>
                </a:solidFill>
              </a:rPr>
              <a:t>1 Corinthians 15:1-19</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white"/>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a:ln>
                <a:noFill/>
              </a:ln>
              <a:solidFill>
                <a:prstClr val="white"/>
              </a:solidFill>
              <a:effectLst/>
              <a:uLnTx/>
              <a:uFillTx/>
              <a:latin typeface="Franklin Gothic Book"/>
              <a:ea typeface="+mj-ea"/>
              <a:cs typeface="+mj-cs"/>
            </a:endParaRPr>
          </a:p>
        </p:txBody>
      </p:sp>
      <p:sp>
        <p:nvSpPr>
          <p:cNvPr id="5" name="TextBox 4">
            <a:extLst>
              <a:ext uri="{FF2B5EF4-FFF2-40B4-BE49-F238E27FC236}">
                <a16:creationId xmlns:a16="http://schemas.microsoft.com/office/drawing/2014/main" id="{61383509-D943-E04E-C3BB-8A039C76EDD2}"/>
              </a:ext>
            </a:extLst>
          </p:cNvPr>
          <p:cNvSpPr txBox="1"/>
          <p:nvPr/>
        </p:nvSpPr>
        <p:spPr>
          <a:xfrm>
            <a:off x="2740239" y="5277505"/>
            <a:ext cx="3674404"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November </a:t>
            </a:r>
            <a:r>
              <a:rPr lang="en-US" sz="2800" b="1" dirty="0">
                <a:solidFill>
                  <a:prstClr val="black"/>
                </a:solidFill>
                <a:latin typeface="Lucida Sans Unicode"/>
              </a:rPr>
              <a:t>30</a:t>
            </a: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 2022</a:t>
            </a:r>
          </a:p>
        </p:txBody>
      </p:sp>
    </p:spTree>
    <p:extLst>
      <p:ext uri="{BB962C8B-B14F-4D97-AF65-F5344CB8AC3E}">
        <p14:creationId xmlns:p14="http://schemas.microsoft.com/office/powerpoint/2010/main" val="1049038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725" y="1447800"/>
            <a:ext cx="8220075" cy="5170646"/>
          </a:xfrm>
        </p:spPr>
        <p:txBody>
          <a:bodyPr>
            <a:spAutoFit/>
          </a:bodyPr>
          <a:lstStyle/>
          <a:p>
            <a:r>
              <a:rPr lang="en-US" sz="3200" b="1" dirty="0"/>
              <a:t>Given</a:t>
            </a:r>
            <a:r>
              <a:rPr lang="en-US" sz="3200" dirty="0"/>
              <a:t> </a:t>
            </a:r>
            <a:r>
              <a:rPr lang="en-US" sz="3200" i="1" dirty="0"/>
              <a:t>“</a:t>
            </a:r>
            <a:r>
              <a:rPr lang="en-US" sz="3200" b="1" i="1" dirty="0"/>
              <a:t>much money</a:t>
            </a:r>
            <a:r>
              <a:rPr lang="en-US" sz="3200" i="1" dirty="0"/>
              <a:t>.”</a:t>
            </a:r>
          </a:p>
          <a:p>
            <a:pPr lvl="1"/>
            <a:r>
              <a:rPr lang="en-US" sz="3200" dirty="0"/>
              <a:t>Note: Matthew interrupts the flow of the story to provide the reader one final glimpse of Jesus’ enemies. Those who had plotted Jesus’ death are now confronted with the truth of His resurrection, and commit fraud in order to conceal its reality. </a:t>
            </a:r>
          </a:p>
          <a:p>
            <a:pPr lvl="1"/>
            <a:r>
              <a:rPr lang="en-US" sz="3200" dirty="0"/>
              <a:t>Note: It was the Roman governor that set the guard (Matthew 27:62-66), and yet, the guards report first to the Jewish leaders rather than to Pilate.</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The Report Of The Guard </a:t>
            </a:r>
            <a:br>
              <a:rPr lang="en-US" b="1" dirty="0">
                <a:solidFill>
                  <a:schemeClr val="tx1"/>
                </a:solidFill>
              </a:rPr>
            </a:br>
            <a:r>
              <a:rPr lang="en-US" b="1" dirty="0">
                <a:solidFill>
                  <a:schemeClr val="tx1"/>
                </a:solidFill>
              </a:rPr>
              <a:t>Matthew 28:11-15</a:t>
            </a:r>
          </a:p>
        </p:txBody>
      </p:sp>
    </p:spTree>
    <p:extLst>
      <p:ext uri="{BB962C8B-B14F-4D97-AF65-F5344CB8AC3E}">
        <p14:creationId xmlns:p14="http://schemas.microsoft.com/office/powerpoint/2010/main" val="165923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725" y="1447800"/>
            <a:ext cx="8220075" cy="2605842"/>
          </a:xfrm>
        </p:spPr>
        <p:txBody>
          <a:bodyPr>
            <a:spAutoFit/>
          </a:bodyPr>
          <a:lstStyle/>
          <a:p>
            <a:r>
              <a:rPr lang="en-US" sz="3200" b="1" dirty="0"/>
              <a:t>Given</a:t>
            </a:r>
            <a:r>
              <a:rPr lang="en-US" sz="3200" dirty="0"/>
              <a:t> </a:t>
            </a:r>
            <a:r>
              <a:rPr lang="en-US" sz="3200" i="1" dirty="0"/>
              <a:t>“</a:t>
            </a:r>
            <a:r>
              <a:rPr lang="en-US" sz="3200" b="1" i="1" dirty="0"/>
              <a:t>much money</a:t>
            </a:r>
            <a:r>
              <a:rPr lang="en-US" sz="3200" i="1" dirty="0"/>
              <a:t>.”</a:t>
            </a:r>
          </a:p>
          <a:p>
            <a:pPr lvl="1"/>
            <a:r>
              <a:rPr lang="en-US" sz="3200" dirty="0"/>
              <a:t>How could those who sat on </a:t>
            </a:r>
            <a:r>
              <a:rPr lang="en-US" sz="3200" i="1" dirty="0"/>
              <a:t>“Moses’s seat” </a:t>
            </a:r>
            <a:r>
              <a:rPr lang="en-US" sz="3200" dirty="0"/>
              <a:t>(23:2), how could those who read Moses’ command </a:t>
            </a:r>
            <a:r>
              <a:rPr lang="en-US" sz="3200" i="1" dirty="0"/>
              <a:t>“you shall not bear false witness against your neighbor”</a:t>
            </a:r>
            <a:r>
              <a:rPr lang="en-US" sz="3200" dirty="0"/>
              <a:t> (Exodus 20:16), engage in such deception?</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The Report Of The Guard </a:t>
            </a:r>
            <a:br>
              <a:rPr lang="en-US" b="1" dirty="0">
                <a:solidFill>
                  <a:schemeClr val="tx1"/>
                </a:solidFill>
              </a:rPr>
            </a:br>
            <a:r>
              <a:rPr lang="en-US" b="1" dirty="0">
                <a:solidFill>
                  <a:schemeClr val="tx1"/>
                </a:solidFill>
              </a:rPr>
              <a:t>Matthew 28:11-15</a:t>
            </a:r>
          </a:p>
        </p:txBody>
      </p:sp>
    </p:spTree>
    <p:extLst>
      <p:ext uri="{BB962C8B-B14F-4D97-AF65-F5344CB8AC3E}">
        <p14:creationId xmlns:p14="http://schemas.microsoft.com/office/powerpoint/2010/main" val="2272256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3250" y="1419519"/>
            <a:ext cx="8235950" cy="5386090"/>
          </a:xfrm>
        </p:spPr>
        <p:txBody>
          <a:bodyPr wrap="square">
            <a:spAutoFit/>
          </a:bodyPr>
          <a:lstStyle/>
          <a:p>
            <a:r>
              <a:rPr lang="en-US" sz="3600" dirty="0"/>
              <a:t>Instructed the </a:t>
            </a:r>
            <a:r>
              <a:rPr lang="en-US" sz="3600" i="1" dirty="0"/>
              <a:t>“watchers” </a:t>
            </a:r>
            <a:r>
              <a:rPr lang="en-US" sz="3600" dirty="0"/>
              <a:t>to lie.</a:t>
            </a:r>
          </a:p>
          <a:p>
            <a:r>
              <a:rPr lang="en-US" sz="3600" dirty="0"/>
              <a:t>Matthew 28:15, </a:t>
            </a:r>
            <a:r>
              <a:rPr lang="en-US" sz="3600" i="1" dirty="0"/>
              <a:t>“So they took the money, and </a:t>
            </a:r>
            <a:r>
              <a:rPr lang="en-US" sz="3600" i="1" u="sng" dirty="0"/>
              <a:t>did as they were taught</a:t>
            </a:r>
            <a:r>
              <a:rPr lang="en-US" sz="3600" i="1" dirty="0"/>
              <a:t>: and this saying was spread abroad among the Jews, (and </a:t>
            </a:r>
            <a:r>
              <a:rPr lang="en-US" sz="3600" i="1" dirty="0" err="1"/>
              <a:t>continueth</a:t>
            </a:r>
            <a:r>
              <a:rPr lang="en-US" sz="3600" i="1" dirty="0"/>
              <a:t>) until this day.”</a:t>
            </a:r>
          </a:p>
          <a:p>
            <a:pPr marL="0" indent="0">
              <a:buNone/>
            </a:pPr>
            <a:endParaRPr lang="en-US" sz="3600" i="1" dirty="0"/>
          </a:p>
          <a:p>
            <a:r>
              <a:rPr lang="en-US" sz="3600" b="1" dirty="0"/>
              <a:t>Note: Concern of the soldiers.</a:t>
            </a:r>
          </a:p>
          <a:p>
            <a:pPr marL="0" indent="0">
              <a:buNone/>
            </a:pPr>
            <a:r>
              <a:rPr lang="en-US" sz="3600" i="1" dirty="0"/>
              <a:t>“And if this come to the governor’s ears, we will persuade him, and rid you of care.”</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The Report Of The Guard </a:t>
            </a:r>
            <a:br>
              <a:rPr lang="en-US" b="1" dirty="0">
                <a:solidFill>
                  <a:schemeClr val="tx1"/>
                </a:solidFill>
              </a:rPr>
            </a:br>
            <a:r>
              <a:rPr lang="en-US" b="1" dirty="0">
                <a:solidFill>
                  <a:schemeClr val="tx1"/>
                </a:solidFill>
              </a:rPr>
              <a:t>Matthew 28:11-15</a:t>
            </a:r>
          </a:p>
        </p:txBody>
      </p:sp>
    </p:spTree>
    <p:extLst>
      <p:ext uri="{BB962C8B-B14F-4D97-AF65-F5344CB8AC3E}">
        <p14:creationId xmlns:p14="http://schemas.microsoft.com/office/powerpoint/2010/main" val="3054174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7519" y="1514475"/>
            <a:ext cx="8208355" cy="3754874"/>
          </a:xfrm>
        </p:spPr>
        <p:txBody>
          <a:bodyPr wrap="square">
            <a:spAutoFit/>
          </a:bodyPr>
          <a:lstStyle/>
          <a:p>
            <a:pPr>
              <a:buNone/>
            </a:pPr>
            <a:r>
              <a:rPr lang="en-US" sz="3600" b="1" dirty="0"/>
              <a:t>Peter</a:t>
            </a:r>
            <a:r>
              <a:rPr lang="en-US" sz="3600" dirty="0"/>
              <a:t>.</a:t>
            </a:r>
          </a:p>
          <a:p>
            <a:r>
              <a:rPr lang="en-US" sz="3200" dirty="0"/>
              <a:t>“Simon.” This appearance to Peter came sometime after Peter’s visit to the tomb with John.</a:t>
            </a:r>
          </a:p>
          <a:p>
            <a:r>
              <a:rPr lang="en-US" sz="3200" dirty="0"/>
              <a:t>Paul identifies Cephas by name (not Simon) as one who experienced a special appearance from the Lord and could thus affirm the resurrection, but none of the Gospel writers relate the event itself.</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Jesus’ Third Appearance</a:t>
            </a:r>
            <a:br>
              <a:rPr lang="en-US" b="1" dirty="0">
                <a:solidFill>
                  <a:schemeClr val="tx1"/>
                </a:solidFill>
              </a:rPr>
            </a:br>
            <a:r>
              <a:rPr lang="en-US" b="1" dirty="0">
                <a:solidFill>
                  <a:schemeClr val="tx1"/>
                </a:solidFill>
              </a:rPr>
              <a:t>Luke 24:34; 1 Corinthians 15:5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4650" y="1638300"/>
            <a:ext cx="8540750" cy="3247043"/>
          </a:xfrm>
        </p:spPr>
        <p:txBody>
          <a:bodyPr>
            <a:spAutoFit/>
          </a:bodyPr>
          <a:lstStyle/>
          <a:p>
            <a:pPr>
              <a:buNone/>
            </a:pPr>
            <a:r>
              <a:rPr lang="en-US" sz="3600" b="1" dirty="0"/>
              <a:t>The two disciples on their way to Emmaus. </a:t>
            </a:r>
            <a:r>
              <a:rPr lang="en-US" sz="3200" dirty="0"/>
              <a:t>(One named Cleopas.)</a:t>
            </a:r>
          </a:p>
          <a:p>
            <a:pPr>
              <a:buNone/>
            </a:pPr>
            <a:r>
              <a:rPr lang="en-US" sz="3200" dirty="0"/>
              <a:t>Note again: Apparently He was “manifested in another form” when He showed himself to these disciples (see Mark 16:12; and compare Matthew 28:17;</a:t>
            </a:r>
            <a:br>
              <a:rPr lang="en-US" sz="3200" dirty="0"/>
            </a:br>
            <a:r>
              <a:rPr lang="en-US" sz="3200" dirty="0"/>
              <a:t>Luke 24:15-16, 36-37; and John 21:4).</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88157" y="76313"/>
            <a:ext cx="7772400" cy="1369606"/>
          </a:xfrm>
        </p:spPr>
        <p:txBody>
          <a:bodyPr>
            <a:spAutoFit/>
          </a:bodyPr>
          <a:lstStyle/>
          <a:p>
            <a:r>
              <a:rPr lang="en-US" b="1" dirty="0">
                <a:solidFill>
                  <a:schemeClr val="tx1"/>
                </a:solidFill>
              </a:rPr>
              <a:t>Jesus’ Fourth Appearance</a:t>
            </a:r>
            <a:br>
              <a:rPr lang="en-US" b="1" dirty="0">
                <a:solidFill>
                  <a:schemeClr val="tx1"/>
                </a:solidFill>
              </a:rPr>
            </a:br>
            <a:r>
              <a:rPr lang="en-US" b="1" dirty="0">
                <a:solidFill>
                  <a:schemeClr val="tx1"/>
                </a:solidFill>
              </a:rPr>
              <a:t>Mark 16:12-13; Luke 24:13-35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4650" y="1454584"/>
            <a:ext cx="8540750" cy="5370701"/>
          </a:xfrm>
        </p:spPr>
        <p:txBody>
          <a:bodyPr>
            <a:spAutoFit/>
          </a:bodyPr>
          <a:lstStyle/>
          <a:p>
            <a:pPr>
              <a:buNone/>
            </a:pPr>
            <a:r>
              <a:rPr lang="en-US" sz="3600" b="1" dirty="0"/>
              <a:t>The two disciples on their way to Emmaus. </a:t>
            </a:r>
            <a:r>
              <a:rPr lang="en-US" sz="3200" dirty="0"/>
              <a:t>(One named Cleopas.)</a:t>
            </a:r>
          </a:p>
          <a:p>
            <a:r>
              <a:rPr lang="en-US" sz="3200" dirty="0"/>
              <a:t>Luke 24:25, </a:t>
            </a:r>
            <a:r>
              <a:rPr lang="en-US" sz="3200" i="1" dirty="0"/>
              <a:t>“And he said unto them, O foolish men, and slow of heart to believe in all that the prophets have spoken!”</a:t>
            </a:r>
          </a:p>
          <a:p>
            <a:r>
              <a:rPr lang="en-US" sz="3200" dirty="0"/>
              <a:t>Prophets had forecast enough specific detail in clear language that these men who had been with Jesus should have concluded that He was raised from the dead, even though the predictions were “incredible” (see for example Psalms 2, 16, 110; Isaiah 53).</a:t>
            </a:r>
          </a:p>
          <a:p>
            <a:r>
              <a:rPr lang="en-US" sz="3200" dirty="0"/>
              <a:t>Hastened to return and report to the eleven.</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88157" y="76313"/>
            <a:ext cx="7772400" cy="1369606"/>
          </a:xfrm>
        </p:spPr>
        <p:txBody>
          <a:bodyPr>
            <a:spAutoFit/>
          </a:bodyPr>
          <a:lstStyle/>
          <a:p>
            <a:r>
              <a:rPr lang="en-US" b="1" dirty="0">
                <a:solidFill>
                  <a:schemeClr val="tx1"/>
                </a:solidFill>
              </a:rPr>
              <a:t>Jesus’ Fourth Appearance</a:t>
            </a:r>
            <a:br>
              <a:rPr lang="en-US" b="1" dirty="0">
                <a:solidFill>
                  <a:schemeClr val="tx1"/>
                </a:solidFill>
              </a:rPr>
            </a:br>
            <a:r>
              <a:rPr lang="en-US" b="1" dirty="0">
                <a:solidFill>
                  <a:schemeClr val="tx1"/>
                </a:solidFill>
              </a:rPr>
              <a:t>Mark 16:12-13; Luke 24:13-35</a:t>
            </a:r>
          </a:p>
        </p:txBody>
      </p:sp>
    </p:spTree>
    <p:extLst>
      <p:ext uri="{BB962C8B-B14F-4D97-AF65-F5344CB8AC3E}">
        <p14:creationId xmlns:p14="http://schemas.microsoft.com/office/powerpoint/2010/main" val="833930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5476" y="1389132"/>
            <a:ext cx="8915400" cy="5339923"/>
          </a:xfrm>
        </p:spPr>
        <p:txBody>
          <a:bodyPr wrap="square">
            <a:spAutoFit/>
          </a:bodyPr>
          <a:lstStyle/>
          <a:p>
            <a:pPr>
              <a:buNone/>
            </a:pPr>
            <a:r>
              <a:rPr lang="en-US" sz="3600" b="1" dirty="0"/>
              <a:t>The two disciples on their way to Emmaus. </a:t>
            </a:r>
            <a:r>
              <a:rPr lang="en-US" sz="3200" dirty="0"/>
              <a:t>(One named Cleopas.) </a:t>
            </a:r>
          </a:p>
          <a:p>
            <a:r>
              <a:rPr lang="en-US" sz="2800" dirty="0"/>
              <a:t>Luke 24:26-27, </a:t>
            </a:r>
            <a:r>
              <a:rPr lang="en-US" sz="2800" i="1" dirty="0"/>
              <a:t>“Behooved it not the Christ to suffer these things, and to enter into his glory? And beginning from Moses and from all the prophets, he interpreted to them in all the scriptures the things concerning himself.”</a:t>
            </a:r>
          </a:p>
          <a:p>
            <a:r>
              <a:rPr lang="en-US" sz="2800" dirty="0"/>
              <a:t>Verse 31, their eyes were opened. NOTE: Luke 24:26-27;</a:t>
            </a:r>
            <a:br>
              <a:rPr lang="en-US" sz="2800" dirty="0"/>
            </a:br>
            <a:r>
              <a:rPr lang="en-US" sz="2800" dirty="0"/>
              <a:t>cf. 24:44-46</a:t>
            </a:r>
          </a:p>
          <a:p>
            <a:r>
              <a:rPr lang="en-US" sz="2800" dirty="0"/>
              <a:t>Verse 32, the Scriptures were opened </a:t>
            </a:r>
            <a:r>
              <a:rPr lang="en-US" sz="2800" i="1" dirty="0"/>
              <a:t>(</a:t>
            </a:r>
            <a:r>
              <a:rPr lang="en-US" sz="2800" i="1" dirty="0" err="1"/>
              <a:t>dienoigen</a:t>
            </a:r>
            <a:r>
              <a:rPr lang="en-US" sz="2800" i="1" dirty="0"/>
              <a:t>)</a:t>
            </a:r>
            <a:r>
              <a:rPr lang="en-US" sz="2800" dirty="0"/>
              <a:t>.</a:t>
            </a:r>
          </a:p>
          <a:p>
            <a:r>
              <a:rPr lang="en-US" sz="2800" dirty="0"/>
              <a:t>Verse 45, the apostles’ understanding was opened </a:t>
            </a:r>
            <a:r>
              <a:rPr lang="en-US" sz="2800" i="1" dirty="0"/>
              <a:t>(</a:t>
            </a:r>
            <a:r>
              <a:rPr lang="en-US" sz="2800" i="1" dirty="0" err="1"/>
              <a:t>dienoixen</a:t>
            </a:r>
            <a:r>
              <a:rPr lang="en-US" sz="2800" i="1" dirty="0"/>
              <a:t>)</a:t>
            </a:r>
            <a:r>
              <a:rPr lang="en-US" sz="2800" dirty="0"/>
              <a:t>.</a:t>
            </a:r>
          </a:p>
          <a:p>
            <a:r>
              <a:rPr lang="en-US" sz="2400" dirty="0"/>
              <a:t>It would take longer for some disciples than others (Matthew 28:17;</a:t>
            </a:r>
            <a:br>
              <a:rPr lang="en-US" sz="2400" dirty="0"/>
            </a:br>
            <a:r>
              <a:rPr lang="en-US" sz="2400" dirty="0"/>
              <a:t>Mark 16:14; John 20:14; 21:4).</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88157" y="76313"/>
            <a:ext cx="7772400" cy="1369606"/>
          </a:xfrm>
        </p:spPr>
        <p:txBody>
          <a:bodyPr>
            <a:spAutoFit/>
          </a:bodyPr>
          <a:lstStyle/>
          <a:p>
            <a:r>
              <a:rPr lang="en-US" b="1" dirty="0">
                <a:solidFill>
                  <a:schemeClr val="tx1"/>
                </a:solidFill>
              </a:rPr>
              <a:t>Jesus’ Fourth Appearance</a:t>
            </a:r>
            <a:br>
              <a:rPr lang="en-US" b="1" dirty="0">
                <a:solidFill>
                  <a:schemeClr val="tx1"/>
                </a:solidFill>
              </a:rPr>
            </a:br>
            <a:r>
              <a:rPr lang="en-US" b="1" dirty="0">
                <a:solidFill>
                  <a:schemeClr val="tx1"/>
                </a:solidFill>
              </a:rPr>
              <a:t>Mark 16:12-13; Luke 24:13-35</a:t>
            </a:r>
          </a:p>
        </p:txBody>
      </p:sp>
    </p:spTree>
    <p:extLst>
      <p:ext uri="{BB962C8B-B14F-4D97-AF65-F5344CB8AC3E}">
        <p14:creationId xmlns:p14="http://schemas.microsoft.com/office/powerpoint/2010/main" val="3713861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4325" y="1477299"/>
            <a:ext cx="8612858" cy="5268109"/>
          </a:xfrm>
        </p:spPr>
        <p:txBody>
          <a:bodyPr wrap="square">
            <a:spAutoFit/>
          </a:bodyPr>
          <a:lstStyle/>
          <a:p>
            <a:pPr>
              <a:buNone/>
            </a:pPr>
            <a:r>
              <a:rPr lang="en-US" sz="3200" b="1" dirty="0"/>
              <a:t>Mary Magdalene.</a:t>
            </a:r>
            <a:r>
              <a:rPr lang="en-US" sz="3200" dirty="0"/>
              <a:t> Mark 16:9-11; John 20:11-18</a:t>
            </a:r>
          </a:p>
          <a:p>
            <a:r>
              <a:rPr lang="en-US" sz="2800" dirty="0"/>
              <a:t>Mark explains that the purpose of their visit was to bring spices to anoint Jesus’ body (Mark 16:1). </a:t>
            </a:r>
          </a:p>
          <a:p>
            <a:r>
              <a:rPr lang="en-US" sz="2800" dirty="0"/>
              <a:t>Mark also reveals to us the concern the women expressed on the way to the tomb. (Mark 16:3-4).</a:t>
            </a:r>
          </a:p>
          <a:p>
            <a:pPr lvl="1"/>
            <a:r>
              <a:rPr lang="en-US" sz="2600" dirty="0"/>
              <a:t>Matthew 28:2 explains how the stone was rolled away … Note the effect on the </a:t>
            </a:r>
            <a:r>
              <a:rPr lang="en-US" sz="2600" i="1" dirty="0"/>
              <a:t>“watchers.” </a:t>
            </a:r>
          </a:p>
          <a:p>
            <a:r>
              <a:rPr lang="en-US" sz="2800" dirty="0"/>
              <a:t>Looked into the tomb and saw two angels.</a:t>
            </a:r>
          </a:p>
          <a:p>
            <a:r>
              <a:rPr lang="en-US" sz="2800" dirty="0"/>
              <a:t>Saw Jesus, thought he was the gardener.</a:t>
            </a:r>
          </a:p>
          <a:p>
            <a:r>
              <a:rPr lang="en-US" sz="2800" dirty="0"/>
              <a:t>Called Jesus </a:t>
            </a:r>
            <a:r>
              <a:rPr lang="en-US" sz="2800" i="1" dirty="0" err="1"/>
              <a:t>Rabboni</a:t>
            </a:r>
            <a:r>
              <a:rPr lang="en-US" sz="2800" dirty="0"/>
              <a:t> (Aramaic term meaning “teacher”). </a:t>
            </a:r>
            <a:br>
              <a:rPr lang="en-US" sz="2800" dirty="0"/>
            </a:br>
            <a:r>
              <a:rPr lang="en-US" sz="2800" dirty="0"/>
              <a:t>John 20:16</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3" y="220524"/>
            <a:ext cx="7772400" cy="754053"/>
          </a:xfrm>
        </p:spPr>
        <p:txBody>
          <a:bodyPr>
            <a:spAutoFit/>
          </a:bodyPr>
          <a:lstStyle/>
          <a:p>
            <a:r>
              <a:rPr lang="en-US" b="1" dirty="0">
                <a:solidFill>
                  <a:schemeClr val="tx1"/>
                </a:solidFill>
              </a:rPr>
              <a:t>Jesus’ First Appearance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p:cTn id="1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p:cTn id="2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p:cTn id="2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p:cTn id="35"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899" y="1112133"/>
            <a:ext cx="8584283" cy="5401479"/>
          </a:xfrm>
        </p:spPr>
        <p:txBody>
          <a:bodyPr wrap="square">
            <a:spAutoFit/>
          </a:bodyPr>
          <a:lstStyle/>
          <a:p>
            <a:pPr>
              <a:buNone/>
            </a:pPr>
            <a:r>
              <a:rPr lang="en-US" sz="3200" b="1" dirty="0"/>
              <a:t>Mary Magdalene.</a:t>
            </a:r>
            <a:r>
              <a:rPr lang="en-US" sz="3200" dirty="0"/>
              <a:t> Mark 16:9-11; John 20:11-18</a:t>
            </a:r>
          </a:p>
          <a:p>
            <a:r>
              <a:rPr lang="en-US" sz="2800" dirty="0"/>
              <a:t>John 20:14, </a:t>
            </a:r>
            <a:r>
              <a:rPr lang="en-US" sz="2800" i="1" dirty="0"/>
              <a:t>“When she had thus said, she turned herself back, and beholdeth Jesus standing, and </a:t>
            </a:r>
            <a:r>
              <a:rPr lang="en-US" sz="2800" i="1" u="sng" dirty="0"/>
              <a:t>knew not that it was Jesus</a:t>
            </a:r>
            <a:r>
              <a:rPr lang="en-US" sz="2800" i="1" dirty="0"/>
              <a:t>.”</a:t>
            </a:r>
          </a:p>
          <a:p>
            <a:r>
              <a:rPr lang="en-US" sz="3200" dirty="0"/>
              <a:t>“Apparently he was ‘manifested in another form’ when he showed himself to the disciples (see Mark 16:12; and compare Matt. 28:17; Luke 24:15-16, 36-37; and</a:t>
            </a:r>
            <a:br>
              <a:rPr lang="en-US" sz="3200" dirty="0"/>
            </a:br>
            <a:r>
              <a:rPr lang="en-US" sz="3200" dirty="0"/>
              <a:t>John 21:4). </a:t>
            </a:r>
          </a:p>
          <a:p>
            <a:r>
              <a:rPr lang="en-US" sz="3200" dirty="0"/>
              <a:t>“Why this is so we cannot tell, and it is idle to speculate too much, for the text only relates it as being the case without explaining it.”</a:t>
            </a:r>
            <a:br>
              <a:rPr lang="en-US" sz="3200" dirty="0"/>
            </a:br>
            <a:r>
              <a:rPr lang="en-US" sz="1800" dirty="0"/>
              <a:t>(Daniel H. King, Sr., </a:t>
            </a:r>
            <a:r>
              <a:rPr lang="en-US" sz="1800" i="1" dirty="0"/>
              <a:t>John</a:t>
            </a:r>
            <a:r>
              <a:rPr lang="en-US" sz="1800" dirty="0"/>
              <a:t>, Truth Commentaries, page 475)</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3" y="220524"/>
            <a:ext cx="7772400" cy="754053"/>
          </a:xfrm>
        </p:spPr>
        <p:txBody>
          <a:bodyPr>
            <a:spAutoFit/>
          </a:bodyPr>
          <a:lstStyle/>
          <a:p>
            <a:r>
              <a:rPr lang="en-US" b="1" dirty="0">
                <a:solidFill>
                  <a:schemeClr val="tx1"/>
                </a:solidFill>
              </a:rPr>
              <a:t>Jesus’ First Appearance</a:t>
            </a:r>
          </a:p>
        </p:txBody>
      </p:sp>
    </p:spTree>
    <p:extLst>
      <p:ext uri="{BB962C8B-B14F-4D97-AF65-F5344CB8AC3E}">
        <p14:creationId xmlns:p14="http://schemas.microsoft.com/office/powerpoint/2010/main" val="912620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83" y="1086774"/>
            <a:ext cx="8686800" cy="5657959"/>
          </a:xfrm>
        </p:spPr>
        <p:txBody>
          <a:bodyPr>
            <a:spAutoFit/>
          </a:bodyPr>
          <a:lstStyle/>
          <a:p>
            <a:pPr>
              <a:buNone/>
            </a:pPr>
            <a:r>
              <a:rPr lang="en-US" sz="3200" b="1" dirty="0"/>
              <a:t>Mary Magdalene.</a:t>
            </a:r>
            <a:r>
              <a:rPr lang="en-US" sz="3200" dirty="0"/>
              <a:t> Mark 16:9-11; John 20:11-18</a:t>
            </a:r>
          </a:p>
          <a:p>
            <a:r>
              <a:rPr lang="en-US" sz="2800" dirty="0"/>
              <a:t>She attempted to grasp Him (cf. Matthew 28:9-10) and Jesus told her </a:t>
            </a:r>
            <a:r>
              <a:rPr lang="en-US" sz="2800" i="1" dirty="0"/>
              <a:t>“stop clinging to me.”</a:t>
            </a:r>
            <a:r>
              <a:rPr lang="en-US" sz="2800" dirty="0"/>
              <a:t> (John 20:17 NASV)</a:t>
            </a:r>
          </a:p>
          <a:p>
            <a:r>
              <a:rPr lang="en-US" sz="2800" i="1" dirty="0"/>
              <a:t>“Not yet ascended.” </a:t>
            </a:r>
          </a:p>
          <a:p>
            <a:pPr lvl="1"/>
            <a:r>
              <a:rPr lang="en-US" sz="2800" dirty="0"/>
              <a:t>There were yet forty days before He was to depart from this world, and there was no need that she behave as though His departure was be an immediate thing.</a:t>
            </a:r>
          </a:p>
          <a:p>
            <a:pPr lvl="1"/>
            <a:r>
              <a:rPr lang="en-US" sz="2800" dirty="0"/>
              <a:t>As important as His bodily resurrection was, His ascension to heaven to reign at the right hand of God was also cause for rejoicing. cf. Hebrews 1:3; 8:1; Ephesians 1:20-23;</a:t>
            </a:r>
            <a:br>
              <a:rPr lang="en-US" sz="2800" dirty="0"/>
            </a:br>
            <a:r>
              <a:rPr lang="en-US" sz="2800" dirty="0"/>
              <a:t>Daniel 7:13-14</a:t>
            </a:r>
          </a:p>
          <a:p>
            <a:r>
              <a:rPr lang="en-US" sz="2800" b="1" dirty="0"/>
              <a:t>Note: The disciples did not believe her. Mark 16:10-11</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3" y="220524"/>
            <a:ext cx="7772400" cy="754053"/>
          </a:xfrm>
        </p:spPr>
        <p:txBody>
          <a:bodyPr>
            <a:spAutoFit/>
          </a:bodyPr>
          <a:lstStyle/>
          <a:p>
            <a:r>
              <a:rPr lang="en-US" b="1" dirty="0">
                <a:solidFill>
                  <a:schemeClr val="tx1"/>
                </a:solidFill>
              </a:rPr>
              <a:t>Jesus’ First Appearance</a:t>
            </a:r>
          </a:p>
        </p:txBody>
      </p:sp>
    </p:spTree>
    <p:extLst>
      <p:ext uri="{BB962C8B-B14F-4D97-AF65-F5344CB8AC3E}">
        <p14:creationId xmlns:p14="http://schemas.microsoft.com/office/powerpoint/2010/main" val="251497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p:cTn id="1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3" end="3"/>
                                            </p:txEl>
                                          </p:spTgt>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p:cTn id="2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83" y="953424"/>
            <a:ext cx="8686800" cy="2708434"/>
          </a:xfrm>
        </p:spPr>
        <p:txBody>
          <a:bodyPr>
            <a:spAutoFit/>
          </a:bodyPr>
          <a:lstStyle/>
          <a:p>
            <a:pPr>
              <a:buNone/>
            </a:pPr>
            <a:r>
              <a:rPr lang="en-US" sz="3200" b="1" dirty="0"/>
              <a:t>Mary Magdalene.</a:t>
            </a:r>
            <a:r>
              <a:rPr lang="en-US" sz="3200" dirty="0"/>
              <a:t> Mark 16:9-11; John 20:11-18</a:t>
            </a:r>
          </a:p>
          <a:p>
            <a:pPr>
              <a:buNone/>
            </a:pPr>
            <a:r>
              <a:rPr lang="en-US" sz="3200" dirty="0"/>
              <a:t>It was upon the first day of the week.</a:t>
            </a:r>
          </a:p>
          <a:p>
            <a:pPr>
              <a:buNone/>
            </a:pPr>
            <a:r>
              <a:rPr lang="en-US" sz="3200" dirty="0"/>
              <a:t>Matthew 28:1, </a:t>
            </a:r>
            <a:r>
              <a:rPr lang="en-US" sz="3200" i="1" dirty="0"/>
              <a:t>“Now late on the sabbath day, as it began to dawn toward </a:t>
            </a:r>
            <a:r>
              <a:rPr lang="en-US" sz="3200" i="1" u="sng" dirty="0"/>
              <a:t>the first (day) of the week</a:t>
            </a:r>
            <a:r>
              <a:rPr lang="en-US" sz="3200" i="1" dirty="0"/>
              <a:t>, came Mary Magdalene and the other Mary to see the </a:t>
            </a:r>
            <a:r>
              <a:rPr lang="en-US" sz="3200" i="1" dirty="0" err="1"/>
              <a:t>sepulchre</a:t>
            </a:r>
            <a:r>
              <a:rPr lang="en-US" sz="3200" i="1" dirty="0"/>
              <a:t>.”</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3" y="220524"/>
            <a:ext cx="7772400" cy="754053"/>
          </a:xfrm>
        </p:spPr>
        <p:txBody>
          <a:bodyPr>
            <a:spAutoFit/>
          </a:bodyPr>
          <a:lstStyle/>
          <a:p>
            <a:r>
              <a:rPr lang="en-US" b="1" dirty="0">
                <a:solidFill>
                  <a:schemeClr val="tx1"/>
                </a:solidFill>
              </a:rPr>
              <a:t>Jesus’ First Appearance</a:t>
            </a:r>
          </a:p>
        </p:txBody>
      </p:sp>
    </p:spTree>
    <p:extLst>
      <p:ext uri="{BB962C8B-B14F-4D97-AF65-F5344CB8AC3E}">
        <p14:creationId xmlns:p14="http://schemas.microsoft.com/office/powerpoint/2010/main" val="564327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8361" y="1617663"/>
            <a:ext cx="8258175" cy="1785104"/>
          </a:xfrm>
        </p:spPr>
        <p:txBody>
          <a:bodyPr>
            <a:spAutoFit/>
          </a:bodyPr>
          <a:lstStyle/>
          <a:p>
            <a:pPr>
              <a:buNone/>
            </a:pPr>
            <a:r>
              <a:rPr lang="en-US" sz="3600" b="1" dirty="0"/>
              <a:t>The Women. </a:t>
            </a:r>
            <a:r>
              <a:rPr lang="en-US" sz="3600" dirty="0"/>
              <a:t>Matthew 28:9-10; Luke 24:9-11</a:t>
            </a:r>
          </a:p>
          <a:p>
            <a:r>
              <a:rPr lang="en-US" sz="3200" dirty="0"/>
              <a:t>Worshiped Him.</a:t>
            </a:r>
          </a:p>
          <a:p>
            <a:r>
              <a:rPr lang="en-US" sz="3200" u="sng" dirty="0"/>
              <a:t>Tell the brethren</a:t>
            </a:r>
            <a:r>
              <a:rPr lang="en-US" sz="3200" dirty="0"/>
              <a:t> to go to Galilee.</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2" y="663585"/>
            <a:ext cx="7772400" cy="754053"/>
          </a:xfrm>
        </p:spPr>
        <p:txBody>
          <a:bodyPr>
            <a:spAutoFit/>
          </a:bodyPr>
          <a:lstStyle/>
          <a:p>
            <a:r>
              <a:rPr lang="en-US" b="1" dirty="0">
                <a:solidFill>
                  <a:schemeClr val="tx1"/>
                </a:solidFill>
              </a:rPr>
              <a:t>Jesus’ Second Appearance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4650" y="1406526"/>
            <a:ext cx="8555038" cy="2631490"/>
          </a:xfrm>
        </p:spPr>
        <p:txBody>
          <a:bodyPr wrap="square">
            <a:spAutoFit/>
          </a:bodyPr>
          <a:lstStyle/>
          <a:p>
            <a:pPr marL="0" indent="0">
              <a:buNone/>
            </a:pPr>
            <a:r>
              <a:rPr lang="en-US" sz="3200" b="1" u="sng" dirty="0"/>
              <a:t>Mary Magdalene: Go tell the brethren</a:t>
            </a:r>
            <a:r>
              <a:rPr lang="en-US" sz="3200" b="1" dirty="0"/>
              <a:t> to go to Galilee. Matthew 28:9-10; Luke 24:9-11</a:t>
            </a:r>
          </a:p>
          <a:p>
            <a:r>
              <a:rPr lang="en-US" sz="3200" dirty="0"/>
              <a:t>She obeyed the Lord’s instruction to go and report her experience (Mark 16:10; cf. Matthew 28:10 and</a:t>
            </a:r>
            <a:br>
              <a:rPr lang="en-US" sz="3200" dirty="0"/>
            </a:br>
            <a:r>
              <a:rPr lang="en-US" sz="3200" dirty="0"/>
              <a:t>Luke 24:10).</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2" y="663585"/>
            <a:ext cx="7772400" cy="754053"/>
          </a:xfrm>
        </p:spPr>
        <p:txBody>
          <a:bodyPr>
            <a:spAutoFit/>
          </a:bodyPr>
          <a:lstStyle/>
          <a:p>
            <a:r>
              <a:rPr lang="en-US" b="1" dirty="0">
                <a:solidFill>
                  <a:schemeClr val="tx1"/>
                </a:solidFill>
              </a:rPr>
              <a:t>Jesus’ Second Appearance</a:t>
            </a:r>
          </a:p>
        </p:txBody>
      </p:sp>
    </p:spTree>
    <p:extLst>
      <p:ext uri="{BB962C8B-B14F-4D97-AF65-F5344CB8AC3E}">
        <p14:creationId xmlns:p14="http://schemas.microsoft.com/office/powerpoint/2010/main" val="6762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1406526"/>
            <a:ext cx="8851900" cy="4862870"/>
          </a:xfrm>
        </p:spPr>
        <p:txBody>
          <a:bodyPr wrap="square">
            <a:spAutoFit/>
          </a:bodyPr>
          <a:lstStyle/>
          <a:p>
            <a:pPr marL="0" indent="0">
              <a:spcBef>
                <a:spcPts val="0"/>
              </a:spcBef>
              <a:buNone/>
            </a:pPr>
            <a:r>
              <a:rPr lang="en-US" sz="3100" b="1" u="sng" dirty="0"/>
              <a:t>Mary Magdalene: Go tell the brethren </a:t>
            </a:r>
            <a:r>
              <a:rPr lang="en-US" sz="3100" b="1" dirty="0"/>
              <a:t>to go to Galilee. Matthew 28:9-10; Luke 24:9-11</a:t>
            </a:r>
          </a:p>
          <a:p>
            <a:pPr>
              <a:spcBef>
                <a:spcPts val="0"/>
              </a:spcBef>
            </a:pPr>
            <a:r>
              <a:rPr lang="en-US" sz="3100" dirty="0"/>
              <a:t>There is no evidence whatever that His flesh and blood brothers were at all involved in discipleship (John 7:4-5).</a:t>
            </a:r>
          </a:p>
          <a:p>
            <a:pPr>
              <a:spcBef>
                <a:spcPts val="0"/>
              </a:spcBef>
            </a:pPr>
            <a:r>
              <a:rPr lang="en-US" sz="3100" dirty="0"/>
              <a:t>In fact, there is much evidence that they were not. It is not until after the appearance to James (cf. 1 Corinthians 15:7; Galatians 1:19) that His family (aside from His mother) seems to have been convinced of his divine Sonship.</a:t>
            </a:r>
          </a:p>
          <a:p>
            <a:pPr lvl="1">
              <a:spcBef>
                <a:spcPts val="0"/>
              </a:spcBef>
            </a:pPr>
            <a:r>
              <a:rPr lang="en-US" sz="3100" b="1" dirty="0"/>
              <a:t>NOTE: The 11 and others did not believe them. Luke 24:9-11</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2" y="663585"/>
            <a:ext cx="7772400" cy="754053"/>
          </a:xfrm>
        </p:spPr>
        <p:txBody>
          <a:bodyPr>
            <a:spAutoFit/>
          </a:bodyPr>
          <a:lstStyle/>
          <a:p>
            <a:r>
              <a:rPr lang="en-US" b="1" dirty="0">
                <a:solidFill>
                  <a:schemeClr val="tx1"/>
                </a:solidFill>
              </a:rPr>
              <a:t>Jesus’ Second Appearance</a:t>
            </a:r>
          </a:p>
        </p:txBody>
      </p:sp>
    </p:spTree>
    <p:extLst>
      <p:ext uri="{BB962C8B-B14F-4D97-AF65-F5344CB8AC3E}">
        <p14:creationId xmlns:p14="http://schemas.microsoft.com/office/powerpoint/2010/main" val="403226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725" y="1447800"/>
            <a:ext cx="8220075" cy="5016758"/>
          </a:xfrm>
        </p:spPr>
        <p:txBody>
          <a:bodyPr>
            <a:spAutoFit/>
          </a:bodyPr>
          <a:lstStyle/>
          <a:p>
            <a:pPr marL="0" indent="0">
              <a:buNone/>
            </a:pPr>
            <a:r>
              <a:rPr lang="en-US" sz="3200" i="1" dirty="0"/>
              <a:t>“Now while they were going, behold, some of the guard came into the city, and </a:t>
            </a:r>
            <a:r>
              <a:rPr lang="en-US" sz="3200" i="1" u="sng" dirty="0"/>
              <a:t>told unto the chief priests all the things that were come to pass</a:t>
            </a:r>
            <a:r>
              <a:rPr lang="en-US" sz="3200" i="1" dirty="0"/>
              <a:t>. And when they were assembled with the elders, and had taken counsel, </a:t>
            </a:r>
            <a:r>
              <a:rPr lang="en-US" sz="3200" i="1" u="sng" dirty="0"/>
              <a:t>they gave much money unto the soldiers</a:t>
            </a:r>
            <a:r>
              <a:rPr lang="en-US" sz="3200" i="1" dirty="0"/>
              <a:t>, saying, </a:t>
            </a:r>
            <a:r>
              <a:rPr lang="en-US" sz="3200" i="1" u="sng" dirty="0"/>
              <a:t>Say ye, His disciples came by night, and stole him away </a:t>
            </a:r>
            <a:r>
              <a:rPr lang="en-US" sz="3200" b="1" i="1" u="sng" dirty="0"/>
              <a:t>while we slept</a:t>
            </a:r>
            <a:r>
              <a:rPr lang="en-US" sz="3200" i="1" dirty="0"/>
              <a:t>. And if this come to the governor's ears, we will persuade him, and rid you of care. </a:t>
            </a:r>
            <a:r>
              <a:rPr lang="en-US" sz="3200" i="1" u="sng" dirty="0"/>
              <a:t>So they took the money, and did as they were taught</a:t>
            </a:r>
            <a:r>
              <a:rPr lang="en-US" sz="3200" i="1" dirty="0"/>
              <a:t>: and this saying was spread abroad among the Jews, (and continueth) until this day.”</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The Report Of The Guard </a:t>
            </a:r>
            <a:br>
              <a:rPr lang="en-US" b="1" dirty="0">
                <a:solidFill>
                  <a:schemeClr val="tx1"/>
                </a:solidFill>
              </a:rPr>
            </a:br>
            <a:r>
              <a:rPr lang="en-US" b="1" dirty="0">
                <a:solidFill>
                  <a:schemeClr val="tx1"/>
                </a:solidFill>
              </a:rPr>
              <a:t>Matthew 28:11-15</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TotalTime>
  <Words>1353</Words>
  <Application>Microsoft Office PowerPoint</Application>
  <PresentationFormat>On-screen Show (4:3)</PresentationFormat>
  <Paragraphs>90</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Franklin Gothic Book</vt:lpstr>
      <vt:lpstr>Lucida Sans Unicode</vt:lpstr>
      <vt:lpstr>Perpetua</vt:lpstr>
      <vt:lpstr>Wingdings 2</vt:lpstr>
      <vt:lpstr>Theme10</vt:lpstr>
      <vt:lpstr>The Last Week  Of Jesus’ Life</vt:lpstr>
      <vt:lpstr>Jesus’ First Appearance</vt:lpstr>
      <vt:lpstr>Jesus’ First Appearance</vt:lpstr>
      <vt:lpstr>Jesus’ First Appearance</vt:lpstr>
      <vt:lpstr>Jesus’ First Appearance</vt:lpstr>
      <vt:lpstr>Jesus’ Second Appearance</vt:lpstr>
      <vt:lpstr>Jesus’ Second Appearance</vt:lpstr>
      <vt:lpstr>Jesus’ Second Appearance</vt:lpstr>
      <vt:lpstr>The Report Of The Guard  Matthew 28:11-15</vt:lpstr>
      <vt:lpstr>The Report Of The Guard  Matthew 28:11-15</vt:lpstr>
      <vt:lpstr>The Report Of The Guard  Matthew 28:11-15</vt:lpstr>
      <vt:lpstr>The Report Of The Guard  Matthew 28:11-15</vt:lpstr>
      <vt:lpstr>Jesus’ Third Appearance Luke 24:34; 1 Corinthians 15:5</vt:lpstr>
      <vt:lpstr>Jesus’ Fourth Appearance Mark 16:12-13; Luke 24:13-35</vt:lpstr>
      <vt:lpstr>Jesus’ Fourth Appearance Mark 16:12-13; Luke 24:13-35</vt:lpstr>
      <vt:lpstr>Jesus’ Fourth Appearance Mark 16:12-13; Luke 24:13-35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17</cp:revision>
  <cp:lastPrinted>2022-12-03T19:49:19Z</cp:lastPrinted>
  <dcterms:created xsi:type="dcterms:W3CDTF">2022-11-30T17:59:58Z</dcterms:created>
  <dcterms:modified xsi:type="dcterms:W3CDTF">2022-12-03T19:49:48Z</dcterms:modified>
</cp:coreProperties>
</file>